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60" r:id="rId7"/>
    <p:sldId id="286" r:id="rId8"/>
    <p:sldId id="261" r:id="rId9"/>
    <p:sldId id="287" r:id="rId10"/>
    <p:sldId id="258" r:id="rId11"/>
    <p:sldId id="290" r:id="rId12"/>
    <p:sldId id="298" r:id="rId13"/>
    <p:sldId id="299" r:id="rId14"/>
    <p:sldId id="297" r:id="rId15"/>
    <p:sldId id="301" r:id="rId16"/>
    <p:sldId id="296" r:id="rId17"/>
    <p:sldId id="284" r:id="rId18"/>
    <p:sldId id="295" r:id="rId19"/>
    <p:sldId id="292" r:id="rId20"/>
    <p:sldId id="293" r:id="rId21"/>
    <p:sldId id="294" r:id="rId22"/>
    <p:sldId id="289" r:id="rId23"/>
    <p:sldId id="288" r:id="rId24"/>
    <p:sldId id="285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4/17/2025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  <p:transition spd="slow" advClick="0" advTm="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  <p:transition spd="slow" advClick="0" advTm="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  <p:transition spd="slow" advClick="0" advTm="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  <p:transition spd="slow" advClick="0" advTm="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  <p:transition spd="slow" advClick="0" advTm="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  <p:transition spd="slow" advClick="0" advTm="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  <p:transition spd="slow" advClick="0" advTm="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  <p:transition spd="slow" advClick="0" advTm="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  <p:transition spd="slow" advClick="0" advTm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  <p:transition spd="slow" advClick="0" advTm="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  <p:transition spd="slow" advClick="0" advTm="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transition spd="slow" advClick="0" advTm="0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YOLO v3 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BACCE9-0F84-7EC2-5B0D-F97A5AE5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AutoShape 4" descr="Application of grid cells to the original image">
            <a:extLst>
              <a:ext uri="{FF2B5EF4-FFF2-40B4-BE49-F238E27FC236}">
                <a16:creationId xmlns:a16="http://schemas.microsoft.com/office/drawing/2014/main" id="{72E9D950-6573-16D1-56A6-71F5556AB6DE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pc="300" dirty="0"/>
              <a:t>Methodology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48297-4ADF-9417-7357-16B6005A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679" y="2708501"/>
            <a:ext cx="7620000" cy="3400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4CB06A-F55A-DD4A-BD25-D8188FC81CD8}"/>
              </a:ext>
            </a:extLst>
          </p:cNvPr>
          <p:cNvSpPr txBox="1"/>
          <p:nvPr/>
        </p:nvSpPr>
        <p:spPr>
          <a:xfrm>
            <a:off x="600528" y="1529052"/>
            <a:ext cx="515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1. Residual Blocks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16651-2F39-BD5A-674C-8CB981FC4704}"/>
              </a:ext>
            </a:extLst>
          </p:cNvPr>
          <p:cNvSpPr txBox="1"/>
          <p:nvPr/>
        </p:nvSpPr>
        <p:spPr>
          <a:xfrm>
            <a:off x="751114" y="2492829"/>
            <a:ext cx="2552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Divide the image into a grid (e.g., 4x4).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091781"/>
      </p:ext>
    </p:extLst>
  </p:cSld>
  <p:clrMapOvr>
    <a:masterClrMapping/>
  </p:clrMapOvr>
  <p:transition spd="slow" advClick="0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C75149-81C2-6DAF-B333-73C4F7AB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1DAA8-6825-E8FA-2F9C-450BB254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56" y="2672669"/>
            <a:ext cx="7620000" cy="3933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B781D-A7F9-3678-74DD-FE65D1A83176}"/>
              </a:ext>
            </a:extLst>
          </p:cNvPr>
          <p:cNvSpPr txBox="1"/>
          <p:nvPr/>
        </p:nvSpPr>
        <p:spPr>
          <a:xfrm>
            <a:off x="560613" y="1660072"/>
            <a:ext cx="688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2. Bounding Box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32E6E-30FE-4E81-4988-80D2A69B78E7}"/>
              </a:ext>
            </a:extLst>
          </p:cNvPr>
          <p:cNvSpPr txBox="1"/>
          <p:nvPr/>
        </p:nvSpPr>
        <p:spPr>
          <a:xfrm>
            <a:off x="-43543" y="2528501"/>
            <a:ext cx="4060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Finding the target output values using the following formula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Y = [pc , </a:t>
            </a:r>
            <a:r>
              <a:rPr lang="en-IN" sz="2400" dirty="0" err="1">
                <a:solidFill>
                  <a:schemeClr val="bg1">
                    <a:lumMod val="95000"/>
                  </a:schemeClr>
                </a:solidFill>
              </a:rPr>
              <a:t>bx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, by, </a:t>
            </a:r>
            <a:r>
              <a:rPr lang="en-IN" sz="2400" dirty="0" err="1">
                <a:solidFill>
                  <a:schemeClr val="bg1">
                    <a:lumMod val="95000"/>
                  </a:schemeClr>
                </a:solidFill>
              </a:rPr>
              <a:t>bh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IN" sz="2400" dirty="0" err="1">
                <a:solidFill>
                  <a:schemeClr val="bg1">
                    <a:lumMod val="95000"/>
                  </a:schemeClr>
                </a:solidFill>
              </a:rPr>
              <a:t>bw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, c1, c2]</a:t>
            </a:r>
          </a:p>
        </p:txBody>
      </p:sp>
    </p:spTree>
    <p:extLst>
      <p:ext uri="{BB962C8B-B14F-4D97-AF65-F5344CB8AC3E}">
        <p14:creationId xmlns:p14="http://schemas.microsoft.com/office/powerpoint/2010/main" val="36503994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55509-CF3C-8D6B-CCD5-47715B6BA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688AA-6959-63C9-D966-9C3E42BD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D275A-EC88-DF7C-50E6-6E1D7E491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49" y="2245178"/>
            <a:ext cx="6168572" cy="3469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4330C-7FC5-742A-45F4-6E56F5EECCDA}"/>
              </a:ext>
            </a:extLst>
          </p:cNvPr>
          <p:cNvSpPr txBox="1"/>
          <p:nvPr/>
        </p:nvSpPr>
        <p:spPr>
          <a:xfrm>
            <a:off x="898072" y="1589314"/>
            <a:ext cx="597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3. </a:t>
            </a:r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</a:t>
            </a:r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ntersection </a:t>
            </a:r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</a:t>
            </a:r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ver </a:t>
            </a:r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</a:t>
            </a:r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nion (IOU)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8978A-5F77-0436-1CAB-F1CE010F5E61}"/>
              </a:ext>
            </a:extLst>
          </p:cNvPr>
          <p:cNvSpPr txBox="1"/>
          <p:nvPr/>
        </p:nvSpPr>
        <p:spPr>
          <a:xfrm>
            <a:off x="489857" y="2373086"/>
            <a:ext cx="45121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Finding the most suitable grid in case the object is in many grids using the following formula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IoU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(B1,B2) =</a:t>
            </a:r>
          </a:p>
          <a:p>
            <a:r>
              <a:rPr lang="en-US" sz="2400" u="sng" dirty="0">
                <a:solidFill>
                  <a:schemeClr val="bg1">
                    <a:lumMod val="95000"/>
                  </a:schemeClr>
                </a:solidFill>
              </a:rPr>
              <a:t>Area of Intersection(B1,B2)</a:t>
            </a:r>
          </a:p>
          <a:p>
            <a:pPr lvl="1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Area of Union(B1,B2)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15804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3E6BC-DBF8-DEBA-2FFD-A7CCE40E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A78DA-FCE0-7B38-2185-EC0501AA03D5}"/>
              </a:ext>
            </a:extLst>
          </p:cNvPr>
          <p:cNvSpPr txBox="1"/>
          <p:nvPr/>
        </p:nvSpPr>
        <p:spPr>
          <a:xfrm>
            <a:off x="435428" y="1458686"/>
            <a:ext cx="54319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4. </a:t>
            </a:r>
            <a:r>
              <a:rPr lang="en-IN" sz="2600" b="1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</a:t>
            </a: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on–</a:t>
            </a:r>
            <a:r>
              <a:rPr lang="en-IN" sz="2600" b="1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</a:t>
            </a: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ax </a:t>
            </a:r>
            <a:r>
              <a:rPr lang="en-IN" sz="2600" b="1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</a:t>
            </a: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uppression (NMS):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25449-BA7A-CDEC-1810-79448AC8D0C5}"/>
              </a:ext>
            </a:extLst>
          </p:cNvPr>
          <p:cNvSpPr txBox="1"/>
          <p:nvPr/>
        </p:nvSpPr>
        <p:spPr>
          <a:xfrm>
            <a:off x="696686" y="3116720"/>
            <a:ext cx="104666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 post-processing step.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Used to remove duplicates and,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To keep the best bounding box per an object.</a:t>
            </a:r>
          </a:p>
        </p:txBody>
      </p:sp>
    </p:spTree>
    <p:extLst>
      <p:ext uri="{BB962C8B-B14F-4D97-AF65-F5344CB8AC3E}">
        <p14:creationId xmlns:p14="http://schemas.microsoft.com/office/powerpoint/2010/main" val="428889507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600" dirty="0"/>
              <a:t>RESULTS: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A9A4AFC-0D2F-3D48-4E77-C20F750EC4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93872" y="2683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23FD8-7756-D783-3ED6-6CF4E663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96" y="1831521"/>
            <a:ext cx="11666608" cy="44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087E66-1338-6DD0-00D9-4AC4E37E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3" y="791936"/>
            <a:ext cx="4061833" cy="2283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55A55-B815-0B07-3541-C59EDF83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07" y="791936"/>
            <a:ext cx="4061833" cy="2283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ECB3E-79D7-C2CB-E59A-E4C490AAF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223" y="3935184"/>
            <a:ext cx="4061834" cy="2283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E8BFC-D915-6F56-482D-5866A79D3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592" y="3935183"/>
            <a:ext cx="4061833" cy="22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15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60E54B-9EDC-9C5F-D74C-0F35FF8E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3AD69-3FFB-D3DB-0DC5-A6963A76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4" y="271462"/>
            <a:ext cx="10696266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53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16EC7-3DD4-1252-17F5-A09B89EB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3EEC4-B3F2-6B3C-13DC-A721CC9C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4" y="902282"/>
            <a:ext cx="5967511" cy="4709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5AB056-1884-BB2B-2243-0E6851B8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266" y="902283"/>
            <a:ext cx="5931908" cy="470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1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177D0-81B5-6DA2-B2C9-1A3CAAC8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9FD77-E198-E866-5533-91B9FFD47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95" y="1137557"/>
            <a:ext cx="5423022" cy="430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48832-7F98-9B0E-3A37-D7D48E477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469" y="1137558"/>
            <a:ext cx="6191336" cy="43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036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D795F-4F7A-C718-B064-4B0A8423D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03C86-685D-08ED-EC81-9258B1B6B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spc="300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D8A5C-1117-9E35-3B1B-EED2E180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3D6C4-4840-40CC-AC84-17E24B3B7B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LT Pro" panose="020B0503040303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Pro" panose="020B0503040303020004" pitchFamily="34" charset="0"/>
              <a:ea typeface="+mn-ea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3F9AE8D-6595-456A-5F22-85BCB51AF49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240213"/>
            <a:ext cx="1774825" cy="1463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C1926-AFF9-1F7B-AF06-0C23EF97A25D}"/>
              </a:ext>
            </a:extLst>
          </p:cNvPr>
          <p:cNvSpPr txBox="1"/>
          <p:nvPr/>
        </p:nvSpPr>
        <p:spPr>
          <a:xfrm>
            <a:off x="1197428" y="1518557"/>
            <a:ext cx="786492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0" i="0" spc="3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tudio-Feixen-Sans"/>
              </a:rPr>
              <a:t>YOLO object detection has different applications in our day-to-day life. </a:t>
            </a:r>
          </a:p>
          <a:p>
            <a:pPr marL="514350" indent="-514350">
              <a:buAutoNum type="arabicPeriod"/>
            </a:pPr>
            <a:r>
              <a:rPr lang="en-US" sz="2800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tudio-Feixen-Sans"/>
              </a:rPr>
              <a:t>Object detection has been introduced in many practical industries</a:t>
            </a:r>
            <a:endParaRPr lang="en-IN" sz="2800" spc="300" dirty="0">
              <a:solidFill>
                <a:schemeClr val="accent1">
                  <a:lumMod val="20000"/>
                  <a:lumOff val="80000"/>
                </a:schemeClr>
              </a:solidFill>
              <a:latin typeface="Studio-Feixen-Sans"/>
            </a:endParaRPr>
          </a:p>
          <a:p>
            <a:pPr marL="514350" indent="-514350">
              <a:buAutoNum type="arabicPeriod"/>
            </a:pPr>
            <a:r>
              <a:rPr lang="en-US" sz="2800" b="0" i="0" spc="3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tudio-Feixen-Sans"/>
              </a:rPr>
              <a:t>Such as :</a:t>
            </a:r>
            <a:br>
              <a:rPr lang="en-US" sz="2800" b="0" i="0" spc="3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tudio-Feixen-Sans"/>
              </a:rPr>
            </a:br>
            <a:r>
              <a:rPr lang="en-US" sz="2800" b="0" i="0" spc="3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Studio-Feixen-Sans"/>
              </a:rPr>
              <a:t>	* Healthcare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spc="300" dirty="0">
                <a:solidFill>
                  <a:schemeClr val="accent1">
                    <a:lumMod val="20000"/>
                    <a:lumOff val="80000"/>
                  </a:schemeClr>
                </a:solidFill>
                <a:latin typeface="Studio-Feixen-Sans"/>
              </a:rPr>
              <a:t>	* Agriculture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spc="300" dirty="0">
                <a:solidFill>
                  <a:schemeClr val="accent1">
                    <a:lumMod val="20000"/>
                    <a:lumOff val="80000"/>
                  </a:schemeClr>
                </a:solidFill>
                <a:latin typeface="Studio-Feixen-Sans"/>
              </a:rPr>
              <a:t>	* Security </a:t>
            </a:r>
            <a:r>
              <a:rPr lang="en-IN" sz="2800" spc="300" dirty="0">
                <a:solidFill>
                  <a:schemeClr val="accent1">
                    <a:lumMod val="20000"/>
                    <a:lumOff val="80000"/>
                  </a:schemeClr>
                </a:solidFill>
                <a:latin typeface="Studio-Feixen-Sans"/>
              </a:rPr>
              <a:t>Surveillance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2800" spc="300" dirty="0">
                <a:solidFill>
                  <a:schemeClr val="accent1">
                    <a:lumMod val="20000"/>
                    <a:lumOff val="80000"/>
                  </a:schemeClr>
                </a:solidFill>
                <a:latin typeface="Studio-Feixen-Sans"/>
              </a:rPr>
              <a:t>	* Automatic Cars (Vehicles) </a:t>
            </a:r>
            <a:endParaRPr lang="en-US" sz="2800" b="0" i="0" spc="3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Studio-Feixen-Sans"/>
            </a:endParaRPr>
          </a:p>
        </p:txBody>
      </p:sp>
    </p:spTree>
    <p:extLst>
      <p:ext uri="{BB962C8B-B14F-4D97-AF65-F5344CB8AC3E}">
        <p14:creationId xmlns:p14="http://schemas.microsoft.com/office/powerpoint/2010/main" val="4849268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335" y="291123"/>
            <a:ext cx="7781544" cy="859055"/>
          </a:xfrm>
        </p:spPr>
        <p:txBody>
          <a:bodyPr/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3522" y="1330059"/>
            <a:ext cx="3223080" cy="459378"/>
          </a:xfrm>
        </p:spPr>
        <p:txBody>
          <a:bodyPr>
            <a:no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CE8F051-CE8C-89A0-14C1-95E61419D3F8}"/>
              </a:ext>
            </a:extLst>
          </p:cNvPr>
          <p:cNvSpPr/>
          <p:nvPr/>
        </p:nvSpPr>
        <p:spPr>
          <a:xfrm>
            <a:off x="1036724" y="1370986"/>
            <a:ext cx="636815" cy="419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61695-73EA-1A53-EDAB-0AED637B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10" y="1952011"/>
            <a:ext cx="652329" cy="457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5D85EF-B700-C9A7-04B5-46C4DAA0661B}"/>
              </a:ext>
            </a:extLst>
          </p:cNvPr>
          <p:cNvSpPr txBox="1"/>
          <p:nvPr/>
        </p:nvSpPr>
        <p:spPr>
          <a:xfrm>
            <a:off x="1673534" y="1900499"/>
            <a:ext cx="322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Objectives</a:t>
            </a:r>
            <a:endParaRPr lang="en-IN" sz="36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8CCB35-7B04-B5B8-B3E8-B1578395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47" y="2503797"/>
            <a:ext cx="652329" cy="457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61991D-0C27-E373-C0AD-F4498D52AAA0}"/>
              </a:ext>
            </a:extLst>
          </p:cNvPr>
          <p:cNvSpPr txBox="1"/>
          <p:nvPr/>
        </p:nvSpPr>
        <p:spPr>
          <a:xfrm>
            <a:off x="1703522" y="4280660"/>
            <a:ext cx="322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D41F8F-205D-3E1F-DD02-03D57304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06" y="3823420"/>
            <a:ext cx="652329" cy="457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95FB44-079F-0233-FD8B-27F6436F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07" y="6269017"/>
            <a:ext cx="652329" cy="457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D7A05A-B65F-E113-C16D-E82382E10E0D}"/>
              </a:ext>
            </a:extLst>
          </p:cNvPr>
          <p:cNvSpPr txBox="1"/>
          <p:nvPr/>
        </p:nvSpPr>
        <p:spPr>
          <a:xfrm>
            <a:off x="1673534" y="2503797"/>
            <a:ext cx="439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Literature Review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BF270-31FA-988C-D0FB-79EFED1ABC4A}"/>
              </a:ext>
            </a:extLst>
          </p:cNvPr>
          <p:cNvSpPr txBox="1"/>
          <p:nvPr/>
        </p:nvSpPr>
        <p:spPr>
          <a:xfrm>
            <a:off x="1673535" y="3646847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Implementation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6130AE-24C2-EF92-B04B-64A1332DE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47" y="5638277"/>
            <a:ext cx="652329" cy="457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E04C2A-2EE5-FB9D-F5A8-47A4FE4C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08" y="5007538"/>
            <a:ext cx="652329" cy="45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0DC55D-3223-6587-588D-6985BB13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07" y="4388373"/>
            <a:ext cx="652329" cy="4572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1FAAB3-2A4E-405F-5090-B9D2562900E7}"/>
              </a:ext>
            </a:extLst>
          </p:cNvPr>
          <p:cNvSpPr txBox="1"/>
          <p:nvPr/>
        </p:nvSpPr>
        <p:spPr>
          <a:xfrm>
            <a:off x="1703986" y="4892617"/>
            <a:ext cx="2013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D63E5C-DADE-A0DD-E09D-BD58CD27BFEA}"/>
              </a:ext>
            </a:extLst>
          </p:cNvPr>
          <p:cNvSpPr txBox="1"/>
          <p:nvPr/>
        </p:nvSpPr>
        <p:spPr>
          <a:xfrm>
            <a:off x="1685876" y="4972172"/>
            <a:ext cx="293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6CF6BE-64CC-9B05-7220-82F9F18BEBA1}"/>
              </a:ext>
            </a:extLst>
          </p:cNvPr>
          <p:cNvSpPr txBox="1"/>
          <p:nvPr/>
        </p:nvSpPr>
        <p:spPr>
          <a:xfrm>
            <a:off x="1703522" y="6125922"/>
            <a:ext cx="3913414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Future 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50421E-96B0-B6A5-C8D7-B2C77D18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05" y="3169715"/>
            <a:ext cx="652329" cy="457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D43972-915F-40C0-9CCC-D6B96AE5B429}"/>
              </a:ext>
            </a:extLst>
          </p:cNvPr>
          <p:cNvSpPr txBox="1"/>
          <p:nvPr/>
        </p:nvSpPr>
        <p:spPr>
          <a:xfrm>
            <a:off x="1605643" y="3081729"/>
            <a:ext cx="555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YOLO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2" grpId="0"/>
      <p:bldP spid="3" grpId="0" animBg="1"/>
      <p:bldP spid="7" grpId="0"/>
      <p:bldP spid="9" grpId="0"/>
      <p:bldP spid="12" grpId="0"/>
      <p:bldP spid="13" grpId="0"/>
      <p:bldP spid="17" grpId="0"/>
      <p:bldP spid="18" grpId="0"/>
      <p:bldP spid="19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E7A65-D2C5-6BC1-B2E9-B06B7740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24AA84-DFBE-CCEB-A8BA-C3C5DC58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/>
              <a:t>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826ED8-0C6D-0294-1E42-A85F3C46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3D6C4-4840-40CC-AC84-17E24B3B7B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LT Pro" panose="020B0503040303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Pro" panose="020B0503040303020004" pitchFamily="34" charset="0"/>
              <a:ea typeface="+mn-ea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C21CB99-97D3-294E-E8FB-65AC0384722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240213"/>
            <a:ext cx="1774825" cy="1463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7FB10-92F3-F1AA-06BE-DBB7B5EE4193}"/>
              </a:ext>
            </a:extLst>
          </p:cNvPr>
          <p:cNvSpPr txBox="1"/>
          <p:nvPr/>
        </p:nvSpPr>
        <p:spPr>
          <a:xfrm>
            <a:off x="1453243" y="1758043"/>
            <a:ext cx="841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Increasing the precision, accuracy levels.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2D29B1-F2E8-0367-C2A7-5DD316E398D5}"/>
              </a:ext>
            </a:extLst>
          </p:cNvPr>
          <p:cNvSpPr txBox="1"/>
          <p:nvPr/>
        </p:nvSpPr>
        <p:spPr>
          <a:xfrm>
            <a:off x="1453243" y="2659295"/>
            <a:ext cx="7456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Feeding more data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9EE88-2F83-8D12-EE51-C84C71BF369B}"/>
              </a:ext>
            </a:extLst>
          </p:cNvPr>
          <p:cNvSpPr txBox="1"/>
          <p:nvPr/>
        </p:nvSpPr>
        <p:spPr>
          <a:xfrm>
            <a:off x="1453243" y="3472542"/>
            <a:ext cx="7527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Integrating with any of the other object detection models.</a:t>
            </a:r>
          </a:p>
          <a:p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55CC86-54E9-7F3B-6432-43E9FD6F639C}"/>
              </a:ext>
            </a:extLst>
          </p:cNvPr>
          <p:cNvSpPr txBox="1"/>
          <p:nvPr/>
        </p:nvSpPr>
        <p:spPr>
          <a:xfrm>
            <a:off x="1453243" y="4473132"/>
            <a:ext cx="690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Hyper Tooling and Validation.</a:t>
            </a:r>
          </a:p>
        </p:txBody>
      </p:sp>
    </p:spTree>
    <p:extLst>
      <p:ext uri="{BB962C8B-B14F-4D97-AF65-F5344CB8AC3E}">
        <p14:creationId xmlns:p14="http://schemas.microsoft.com/office/powerpoint/2010/main" val="283073343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Team – 18 Members 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0B5C6-1CB0-445E-99D1-8E2FE8C5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4A61-D199-469B-AB0C-B68F82B505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u="sng" dirty="0"/>
              <a:t>CB.SC.U4AIE24138</a:t>
            </a:r>
            <a:r>
              <a:rPr lang="en-US" sz="4000" dirty="0"/>
              <a:t> – M.V. Mukesh</a:t>
            </a:r>
            <a:endParaRPr lang="en-US" sz="4000" u="sng" dirty="0"/>
          </a:p>
          <a:p>
            <a:pPr algn="l"/>
            <a:r>
              <a:rPr lang="en-US" sz="4000" u="sng" dirty="0"/>
              <a:t>CB.SC.U4AIE24144</a:t>
            </a:r>
            <a:r>
              <a:rPr lang="en-US" sz="4000" dirty="0"/>
              <a:t> – P. Varshitha</a:t>
            </a:r>
            <a:endParaRPr lang="en-US" sz="4000" u="sng" dirty="0"/>
          </a:p>
          <a:p>
            <a:pPr algn="l"/>
            <a:r>
              <a:rPr lang="en-US" sz="4000" u="sng" dirty="0"/>
              <a:t>CB.SC.U4AIE24165</a:t>
            </a:r>
            <a:r>
              <a:rPr lang="en-US" sz="4000" dirty="0"/>
              <a:t> – U.V.K. Sudeepthi</a:t>
            </a:r>
            <a:endParaRPr 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78290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76" y="195943"/>
            <a:ext cx="7781544" cy="859055"/>
          </a:xfrm>
        </p:spPr>
        <p:txBody>
          <a:bodyPr/>
          <a:lstStyle/>
          <a:p>
            <a:r>
              <a:rPr lang="en-US" dirty="0"/>
              <a:t>Introduction 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0228" y="971747"/>
            <a:ext cx="5411108" cy="69760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Artificial Intelligence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988B96A-8B91-4E64-6CD3-8DC2A3538354}"/>
              </a:ext>
            </a:extLst>
          </p:cNvPr>
          <p:cNvSpPr/>
          <p:nvPr/>
        </p:nvSpPr>
        <p:spPr>
          <a:xfrm>
            <a:off x="5380591" y="1540687"/>
            <a:ext cx="517071" cy="3755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56606D3-E81A-BBA4-FC23-9FDEA0F77F38}"/>
              </a:ext>
            </a:extLst>
          </p:cNvPr>
          <p:cNvSpPr/>
          <p:nvPr/>
        </p:nvSpPr>
        <p:spPr>
          <a:xfrm>
            <a:off x="5380591" y="2416488"/>
            <a:ext cx="517071" cy="3755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A11D7-1038-58A6-7934-BD212D594BF9}"/>
              </a:ext>
            </a:extLst>
          </p:cNvPr>
          <p:cNvSpPr txBox="1"/>
          <p:nvPr/>
        </p:nvSpPr>
        <p:spPr>
          <a:xfrm>
            <a:off x="4173148" y="1802136"/>
            <a:ext cx="385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Computer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8F0D-BEEB-E95F-4266-A47E78DA44A4}"/>
              </a:ext>
            </a:extLst>
          </p:cNvPr>
          <p:cNvSpPr txBox="1"/>
          <p:nvPr/>
        </p:nvSpPr>
        <p:spPr>
          <a:xfrm>
            <a:off x="4097565" y="2785275"/>
            <a:ext cx="459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E3A80-4B2D-3592-D652-C999457AFC73}"/>
              </a:ext>
            </a:extLst>
          </p:cNvPr>
          <p:cNvSpPr txBox="1"/>
          <p:nvPr/>
        </p:nvSpPr>
        <p:spPr>
          <a:xfrm>
            <a:off x="570919" y="3984401"/>
            <a:ext cx="10653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goal of object detection is to detect all instances of objects from one or several known classes, such as people, cars, or faces in an image.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Typically, only a small number of objects are present in the image, but there is a very large number of possible locations and scales at which they can occur and that need to somehow be explored.</a:t>
            </a:r>
            <a:endParaRPr lang="en-IN" sz="2400" spc="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402BF-5195-D257-8EF3-066B95E6B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924DC8-9E49-384C-4610-A734E8D9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76" y="195943"/>
            <a:ext cx="7781544" cy="859055"/>
          </a:xfrm>
        </p:spPr>
        <p:txBody>
          <a:bodyPr/>
          <a:lstStyle/>
          <a:p>
            <a:r>
              <a:rPr lang="en-US" dirty="0"/>
              <a:t>Objectives 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3E605-FF14-33A9-48C2-1E8399352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1178" y="1636122"/>
            <a:ext cx="6803136" cy="1896292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/>
              <a:t>Real – Time Object Detection :</a:t>
            </a:r>
          </a:p>
          <a:p>
            <a:pPr>
              <a:buClr>
                <a:schemeClr val="bg1"/>
              </a:buClr>
            </a:pPr>
            <a:r>
              <a:rPr lang="en-US" sz="2400" dirty="0"/>
              <a:t>	To implement a high-speed and 	accurate object detection system 	suitable for real-time 	applications.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2D411-3D3D-D743-646F-C4BF16B0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BFC47-A5BF-1166-F4FB-6907FB9B3381}"/>
              </a:ext>
            </a:extLst>
          </p:cNvPr>
          <p:cNvSpPr txBox="1"/>
          <p:nvPr/>
        </p:nvSpPr>
        <p:spPr>
          <a:xfrm>
            <a:off x="2090057" y="3690257"/>
            <a:ext cx="6128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endParaRPr lang="en-US" sz="24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Automated Object Detection : </a:t>
            </a:r>
          </a:p>
          <a:p>
            <a:pPr>
              <a:buClr>
                <a:schemeClr val="bg1"/>
              </a:buClr>
            </a:pPr>
            <a:r>
              <a:rPr lang="en-US" sz="24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Detect and localize multiple 	objects in ages using 	YOLOv3's deep learning 	architecture.</a:t>
            </a:r>
          </a:p>
          <a:p>
            <a:endParaRPr lang="en-IN" sz="24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9905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spc="300" dirty="0"/>
              <a:t>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3D6C4-4840-40CC-AC84-17E24B3B7B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LT Pro" panose="020B0503040303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Pro" panose="020B0503040303020004" pitchFamily="34" charset="0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spc="300" dirty="0"/>
              <a:t>DPM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2000" spc="300" dirty="0">
                <a:solidFill>
                  <a:srgbClr val="FFFFFF"/>
                </a:solidFill>
                <a:latin typeface="Nunito" pitchFamily="2" charset="0"/>
              </a:rPr>
              <a:t>CNN</a:t>
            </a:r>
            <a:endParaRPr lang="en-US" spc="3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It represents an object as a collection of parts each with some deformability in position relative to others.</a:t>
            </a:r>
          </a:p>
          <a:p>
            <a:r>
              <a:rPr lang="en-US" sz="2000" dirty="0"/>
              <a:t>It will detect the parts of an object independently.</a:t>
            </a:r>
          </a:p>
          <a:p>
            <a:r>
              <a:rPr lang="en-US" sz="2000" dirty="0"/>
              <a:t>It allows parts to move slightly from their initial positions.</a:t>
            </a:r>
          </a:p>
          <a:p>
            <a:r>
              <a:rPr lang="en-US" sz="2000" dirty="0"/>
              <a:t>It is like building a Lego model where each piece can shift a bit even if not perfectly aligned, you still recognize the whole structure.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6475412" y="2068286"/>
            <a:ext cx="5183188" cy="4121377"/>
          </a:xfrm>
        </p:spPr>
        <p:txBody>
          <a:bodyPr>
            <a:normAutofit fontScale="92500" lnSpcReduction="10000"/>
          </a:bodyPr>
          <a:lstStyle/>
          <a:p>
            <a:endParaRPr lang="en-US" sz="2000" dirty="0">
              <a:solidFill>
                <a:srgbClr val="FFFFFF"/>
              </a:solidFill>
              <a:latin typeface="Nunito" pitchFamily="2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Nunito" pitchFamily="2" charset="0"/>
              </a:rPr>
              <a:t>P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rimarily designed to extract features from grid-like matrix datasets.</a:t>
            </a:r>
          </a:p>
          <a:p>
            <a:r>
              <a:rPr lang="en-US" sz="2000" dirty="0">
                <a:solidFill>
                  <a:srgbClr val="FFFFFF"/>
                </a:solidFill>
                <a:latin typeface="Nunito" pitchFamily="2" charset="0"/>
              </a:rPr>
              <a:t>P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rocess data in one direction from input to output without retaining information from previous inputs.</a:t>
            </a:r>
          </a:p>
          <a:p>
            <a:r>
              <a:rPr lang="en-US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Good at detecting patterns and features in images</a:t>
            </a:r>
          </a:p>
          <a:p>
            <a:r>
              <a:rPr lang="en-US" sz="2000" b="0" i="0" dirty="0">
                <a:solidFill>
                  <a:srgbClr val="FFFFFF"/>
                </a:solidFill>
                <a:effectLst/>
                <a:latin typeface="Nunito" pitchFamily="2" charset="0"/>
              </a:rPr>
              <a:t>Requires large amounts of labeled data and struggle with sequential data since they lack memory.</a:t>
            </a:r>
          </a:p>
          <a:p>
            <a:r>
              <a:rPr lang="en-US" sz="2000" dirty="0">
                <a:solidFill>
                  <a:srgbClr val="FFFFFF"/>
                </a:solidFill>
                <a:latin typeface="Nunito" pitchFamily="2" charset="0"/>
              </a:rPr>
              <a:t>Classification alone.</a:t>
            </a:r>
          </a:p>
          <a:p>
            <a:r>
              <a:rPr lang="en-US" sz="2000" dirty="0"/>
              <a:t>There’s a dog in this photo.</a:t>
            </a:r>
            <a:endParaRPr lang="en-US" sz="200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endParaRPr lang="en-US" sz="2000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endParaRPr lang="en-US" sz="2000" b="0" i="0" dirty="0">
              <a:solidFill>
                <a:srgbClr val="FFFFFF"/>
              </a:solidFill>
              <a:effectLst/>
              <a:latin typeface="Nunito" pitchFamily="2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225032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7C338-BA33-B2B7-7799-34E5730F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AEA381-6393-7A48-6D0C-D281CD1A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spc="300" dirty="0"/>
              <a:t>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9EF5C-852F-EB25-D917-2C52C9EF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3D6C4-4840-40CC-AC84-17E24B3B7B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ade Gothic LT Pro" panose="020B0503040303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LT Pro" panose="020B0503040303020004" pitchFamily="34" charset="0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D4B62A-BB42-17C9-7475-E12ACF04620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3. R - </a:t>
            </a:r>
            <a:r>
              <a:rPr lang="en-US" spc="300" dirty="0"/>
              <a:t>CNN</a:t>
            </a:r>
          </a:p>
          <a:p>
            <a:endParaRPr lang="en-US" spc="3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D9A1D-668B-FAEB-E043-E9BC2B9C8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spc="300" dirty="0"/>
              <a:t>YOLO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EBA458-F864-1CC1-1FCC-76A16E1F8E07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>
            <a:noAutofit/>
          </a:bodyPr>
          <a:lstStyle/>
          <a:p>
            <a:r>
              <a:rPr lang="en-IN" sz="1900" dirty="0">
                <a:solidFill>
                  <a:srgbClr val="FFFFFF"/>
                </a:solidFill>
                <a:latin typeface="Nunito" pitchFamily="2" charset="0"/>
              </a:rPr>
              <a:t>Classification and Detection.</a:t>
            </a:r>
          </a:p>
          <a:p>
            <a:r>
              <a:rPr lang="en-IN" sz="1900" dirty="0">
                <a:solidFill>
                  <a:srgbClr val="FFFFFF"/>
                </a:solidFill>
                <a:latin typeface="Nunito" pitchFamily="2" charset="0"/>
              </a:rPr>
              <a:t>Finds(Proposes Regions) and then classify.</a:t>
            </a:r>
          </a:p>
          <a:p>
            <a:r>
              <a:rPr lang="en-IN" sz="1900" dirty="0">
                <a:solidFill>
                  <a:srgbClr val="FFFFFF"/>
                </a:solidFill>
                <a:latin typeface="Nunito" pitchFamily="2" charset="0"/>
              </a:rPr>
              <a:t>Multiple objects with labels</a:t>
            </a:r>
          </a:p>
          <a:p>
            <a:r>
              <a:rPr lang="en-IN" sz="1900" dirty="0">
                <a:solidFill>
                  <a:srgbClr val="FFFFFF"/>
                </a:solidFill>
                <a:latin typeface="Nunito" pitchFamily="2" charset="0"/>
              </a:rPr>
              <a:t>Complex</a:t>
            </a:r>
          </a:p>
          <a:p>
            <a:r>
              <a:rPr lang="en-US" sz="1900" b="0" i="0" dirty="0">
                <a:solidFill>
                  <a:srgbClr val="FFFFFF"/>
                </a:solidFill>
                <a:effectLst/>
                <a:latin typeface="Nunito" pitchFamily="2" charset="0"/>
              </a:rPr>
              <a:t>The output is given as feedback that enables RNNs to remember prior inputs making them ideal for tasks where context is important.</a:t>
            </a:r>
            <a:endParaRPr lang="en-IN" sz="1900" dirty="0">
              <a:solidFill>
                <a:srgbClr val="FFFFFF"/>
              </a:solidFill>
              <a:latin typeface="Nunito" pitchFamily="2" charset="0"/>
            </a:endParaRPr>
          </a:p>
          <a:p>
            <a:r>
              <a:rPr lang="en-US" sz="1900" dirty="0"/>
              <a:t>Let me first generate 2000 regions that might contain something. Then I’ll check each one with a CNN and a classifier.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FA177D-0DD4-2FD1-5A35-D761FE82FF3A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r>
              <a:rPr lang="en-US" sz="2400" dirty="0"/>
              <a:t>Classification and Detection.</a:t>
            </a:r>
          </a:p>
          <a:p>
            <a:r>
              <a:rPr lang="en-US" sz="2400" dirty="0"/>
              <a:t>Single Neural Network : Passes everything at once. Therefore, directly classifies into the class.</a:t>
            </a:r>
          </a:p>
          <a:p>
            <a:r>
              <a:rPr lang="en-US" sz="2400" dirty="0"/>
              <a:t>Fast and simple.</a:t>
            </a:r>
          </a:p>
          <a:p>
            <a:r>
              <a:rPr lang="en-US" sz="2400" dirty="0"/>
              <a:t>Let me divide the image into a grid and, for each cell, predict what objects are there and where.</a:t>
            </a:r>
          </a:p>
        </p:txBody>
      </p:sp>
    </p:spTree>
    <p:extLst>
      <p:ext uri="{BB962C8B-B14F-4D97-AF65-F5344CB8AC3E}">
        <p14:creationId xmlns:p14="http://schemas.microsoft.com/office/powerpoint/2010/main" val="322780834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spc="300" dirty="0"/>
              <a:t>YOLO Architecture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11148786" cy="4998572"/>
          </a:xfrm>
        </p:spPr>
        <p:txBody>
          <a:bodyPr/>
          <a:lstStyle/>
          <a:p>
            <a:r>
              <a:rPr lang="en-US" sz="2600" dirty="0"/>
              <a:t>Released on a website maintained by Joseph Redmon.</a:t>
            </a:r>
          </a:p>
          <a:p>
            <a:r>
              <a:rPr lang="en-US" sz="2400" dirty="0"/>
              <a:t>Instead of classifying parts of an image and then predicting bounding boxes separately, we: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Divide the image into a grid (e.g., 13x13).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For each grid cell, the model predicts bounding box coordinates (x, y, width, height) directly.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Along with coordinates, it also predicts: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/>
              <a:t>Object score (probability that an object is present in that box).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dirty="0"/>
              <a:t>Class probabilities for different object categories.</a:t>
            </a:r>
          </a:p>
          <a:p>
            <a:r>
              <a:rPr lang="en-US" sz="2400" dirty="0"/>
              <a:t>This is done all at once, using a single CNN.</a:t>
            </a:r>
          </a:p>
          <a:p>
            <a:endParaRPr lang="en-US" sz="2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A145B-C759-6639-B93A-ECD727FA0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5EC345-3CB3-7E2F-EE34-A0CF3C9A4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spc="300" dirty="0"/>
              <a:t>YOLO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1259E-2535-F2E5-4F15-BF1DD7E1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F52695-E338-DAEF-F801-9CC78AC7CA0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444500" y="1316501"/>
            <a:ext cx="10980057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A series of convolutional and max-pooling layers extract spatial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24 convolutional layers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Followed by 2 fully connected layers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600" i="0" u="none" strike="noStrike" cap="none" normalizeH="0" baseline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2931B-4F77-7723-90BC-B1FF7457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43" y="3678237"/>
            <a:ext cx="4229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0929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CA9B4-6C87-F098-5C9F-DA4AEAA0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9099F-F07A-41D8-C41E-0BA28C4F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300" dirty="0"/>
              <a:t>Implementation: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19A58-9E51-370D-5C8D-317B9D64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8F043-957F-F458-8A02-4FC17D214DE9}"/>
              </a:ext>
            </a:extLst>
          </p:cNvPr>
          <p:cNvSpPr txBox="1"/>
          <p:nvPr/>
        </p:nvSpPr>
        <p:spPr>
          <a:xfrm>
            <a:off x="2345871" y="2351315"/>
            <a:ext cx="732064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Residual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Bounding Box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6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Intersection Over Union</a:t>
            </a:r>
            <a:b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IN" sz="2600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6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Non-Max Suppression.</a:t>
            </a:r>
          </a:p>
        </p:txBody>
      </p:sp>
    </p:spTree>
    <p:extLst>
      <p:ext uri="{BB962C8B-B14F-4D97-AF65-F5344CB8AC3E}">
        <p14:creationId xmlns:p14="http://schemas.microsoft.com/office/powerpoint/2010/main" val="280030056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668</TotalTime>
  <Words>803</Words>
  <Application>Microsoft Office PowerPoint</Application>
  <PresentationFormat>Widescreen</PresentationFormat>
  <Paragraphs>129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Nunito</vt:lpstr>
      <vt:lpstr>Studio-Feixen-Sans</vt:lpstr>
      <vt:lpstr>Trade Gothic LT Pro</vt:lpstr>
      <vt:lpstr>Trebuchet MS</vt:lpstr>
      <vt:lpstr>Wingdings</vt:lpstr>
      <vt:lpstr>Office Theme</vt:lpstr>
      <vt:lpstr>Object Detection</vt:lpstr>
      <vt:lpstr>Table Of Contents</vt:lpstr>
      <vt:lpstr>Introduction : </vt:lpstr>
      <vt:lpstr>Objectives : </vt:lpstr>
      <vt:lpstr>Literature Review</vt:lpstr>
      <vt:lpstr>Literature Review</vt:lpstr>
      <vt:lpstr>YOLO Architecture</vt:lpstr>
      <vt:lpstr>YOLO Architecture</vt:lpstr>
      <vt:lpstr>Implementation:</vt:lpstr>
      <vt:lpstr>Methodology</vt:lpstr>
      <vt:lpstr>PowerPoint Presentation</vt:lpstr>
      <vt:lpstr>PowerPoint Presentation</vt:lpstr>
      <vt:lpstr>PowerPoint Presentation</vt:lpstr>
      <vt:lpstr>RESULTS: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</vt:lpstr>
      <vt:lpstr>Team – 18 Members :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Sudeepthi Udayagiri</dc:creator>
  <cp:lastModifiedBy>Krishna Sudeepthi Udayagiri</cp:lastModifiedBy>
  <cp:revision>4</cp:revision>
  <dcterms:created xsi:type="dcterms:W3CDTF">2025-04-16T09:33:01Z</dcterms:created>
  <dcterms:modified xsi:type="dcterms:W3CDTF">2025-04-17T05:23:02Z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